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77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2" r:id="rId4"/>
    <p:sldId id="268" r:id="rId5"/>
    <p:sldId id="265" r:id="rId6"/>
    <p:sldId id="269" r:id="rId7"/>
    <p:sldId id="263" r:id="rId8"/>
    <p:sldId id="264" r:id="rId9"/>
    <p:sldId id="266" r:id="rId10"/>
    <p:sldId id="267" r:id="rId11"/>
    <p:sldId id="270" r:id="rId12"/>
    <p:sldId id="271" r:id="rId13"/>
    <p:sldId id="273" r:id="rId14"/>
    <p:sldId id="27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CE20"/>
    <a:srgbClr val="003264"/>
    <a:srgbClr val="003D7C"/>
    <a:srgbClr val="010000"/>
    <a:srgbClr val="619080"/>
    <a:srgbClr val="99CCCC"/>
    <a:srgbClr val="6699CC"/>
    <a:srgbClr val="E66B5B"/>
    <a:srgbClr val="E5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94807" autoAdjust="0"/>
  </p:normalViewPr>
  <p:slideViewPr>
    <p:cSldViewPr snapToGrid="0">
      <p:cViewPr varScale="1">
        <p:scale>
          <a:sx n="124" d="100"/>
          <a:sy n="124" d="100"/>
        </p:scale>
        <p:origin x="20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4E61F8C-8B83-46FD-924E-318F610A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B9721C8-080E-4AE7-89F7-91517324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Lockdown Browser: a good idea but not a good product in a large wireless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from beginning to time</a:t>
            </a:r>
            <a:r>
              <a:rPr lang="en-US" baseline="0"/>
              <a:t> 00:02:41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23637" y="-3620681"/>
            <a:ext cx="1899684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649668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066629" y="-219370"/>
            <a:ext cx="50137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509981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57674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44296" y="-3648115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649668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44296" y="-3648115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649668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707969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44297" y="1365584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5485179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44297" y="1365584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4516139" y="455721"/>
            <a:ext cx="11468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5485179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84262" y="1398263"/>
            <a:ext cx="1778432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4516139" y="455721"/>
            <a:ext cx="11468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5485179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8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9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2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54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5745753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461865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09558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799570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9445" y="1743445"/>
            <a:ext cx="1088068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9445" y="1743445"/>
            <a:ext cx="1088068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3822" y="2020778"/>
            <a:ext cx="533400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4537" y="-4001581"/>
            <a:ext cx="1137884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003264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8" r:id="rId2"/>
    <p:sldLayoutId id="2147483796" r:id="rId3"/>
    <p:sldLayoutId id="2147483745" r:id="rId4"/>
    <p:sldLayoutId id="2147483774" r:id="rId5"/>
    <p:sldLayoutId id="2147483771" r:id="rId6"/>
    <p:sldLayoutId id="2147483798" r:id="rId7"/>
    <p:sldLayoutId id="2147483770" r:id="rId8"/>
    <p:sldLayoutId id="2147483740" r:id="rId9"/>
    <p:sldLayoutId id="2147483763" r:id="rId10"/>
    <p:sldLayoutId id="2147483742" r:id="rId11"/>
    <p:sldLayoutId id="2147483752" r:id="rId12"/>
    <p:sldLayoutId id="2147483750" r:id="rId13"/>
    <p:sldLayoutId id="2147483751" r:id="rId14"/>
    <p:sldLayoutId id="214748374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003264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003264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003264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264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264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3822" y="2020778"/>
            <a:ext cx="5334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4537" y="-4001581"/>
            <a:ext cx="1137884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57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2" r:id="rId3"/>
    <p:sldLayoutId id="2147483797" r:id="rId4"/>
    <p:sldLayoutId id="2147483784" r:id="rId5"/>
    <p:sldLayoutId id="2147483785" r:id="rId6"/>
    <p:sldLayoutId id="2147483799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tx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003264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003264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003264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264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264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ed.com/talks/sugata_mitra_build_a_school_in_the_cloud?language=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3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698090" y="599768"/>
            <a:ext cx="2104103" cy="1428214"/>
          </a:xfrm>
          <a:prstGeom prst="wedgeEllipseCallout">
            <a:avLst/>
          </a:prstGeom>
          <a:solidFill>
            <a:srgbClr val="FBC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But is this good pedagogy?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58" y="1003583"/>
            <a:ext cx="4547010" cy="371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116" y="4818393"/>
            <a:ext cx="552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skills are we looking for in the workplace?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8838" y="599768"/>
            <a:ext cx="561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skills are we testing for with MC exams?</a:t>
            </a:r>
          </a:p>
        </p:txBody>
      </p:sp>
      <p:sp>
        <p:nvSpPr>
          <p:cNvPr id="7" name="Donut 6"/>
          <p:cNvSpPr/>
          <p:nvPr/>
        </p:nvSpPr>
        <p:spPr bwMode="auto">
          <a:xfrm>
            <a:off x="4149212" y="2841523"/>
            <a:ext cx="2910349" cy="1573161"/>
          </a:xfrm>
          <a:prstGeom prst="donut">
            <a:avLst>
              <a:gd name="adj" fmla="val 440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3293805" y="1063446"/>
            <a:ext cx="4621163" cy="2476167"/>
          </a:xfrm>
          <a:prstGeom prst="donut">
            <a:avLst>
              <a:gd name="adj" fmla="val 321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C5FDF-3691-A344-9D64-558FC52D4FF7}"/>
              </a:ext>
            </a:extLst>
          </p:cNvPr>
          <p:cNvCxnSpPr/>
          <p:nvPr/>
        </p:nvCxnSpPr>
        <p:spPr bwMode="auto">
          <a:xfrm flipH="1">
            <a:off x="2260315" y="3641672"/>
            <a:ext cx="1888897" cy="328773"/>
          </a:xfrm>
          <a:prstGeom prst="line">
            <a:avLst/>
          </a:prstGeom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E3F0A1-F071-9542-A21E-BAD5E22ECC6D}"/>
              </a:ext>
            </a:extLst>
          </p:cNvPr>
          <p:cNvCxnSpPr/>
          <p:nvPr/>
        </p:nvCxnSpPr>
        <p:spPr bwMode="auto">
          <a:xfrm>
            <a:off x="1750141" y="401461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562E61-CACB-284E-831C-9AE420CE95B3}"/>
              </a:ext>
            </a:extLst>
          </p:cNvPr>
          <p:cNvSpPr txBox="1"/>
          <p:nvPr/>
        </p:nvSpPr>
        <p:spPr>
          <a:xfrm>
            <a:off x="894734" y="3770390"/>
            <a:ext cx="128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 exam</a:t>
            </a:r>
          </a:p>
        </p:txBody>
      </p:sp>
    </p:spTree>
    <p:extLst>
      <p:ext uri="{BB962C8B-B14F-4D97-AF65-F5344CB8AC3E}">
        <p14:creationId xmlns:p14="http://schemas.microsoft.com/office/powerpoint/2010/main" val="888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6" y="207706"/>
            <a:ext cx="7062019" cy="4478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367" y="4853787"/>
            <a:ext cx="807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www.ted.com</a:t>
            </a:r>
            <a:r>
              <a:rPr lang="en-US" dirty="0">
                <a:hlinkClick r:id="rId4"/>
              </a:rPr>
              <a:t>/talks/</a:t>
            </a:r>
            <a:r>
              <a:rPr lang="en-US" dirty="0" err="1">
                <a:hlinkClick r:id="rId4"/>
              </a:rPr>
              <a:t>sugata_mitra_build_a_school_in_the_cloud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61636" y="5293562"/>
            <a:ext cx="391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from 00:00:00 to 00:02:40</a:t>
            </a:r>
          </a:p>
        </p:txBody>
      </p:sp>
    </p:spTree>
    <p:extLst>
      <p:ext uri="{BB962C8B-B14F-4D97-AF65-F5344CB8AC3E}">
        <p14:creationId xmlns:p14="http://schemas.microsoft.com/office/powerpoint/2010/main" val="20404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8734" y="1186691"/>
            <a:ext cx="4621163" cy="3710360"/>
            <a:chOff x="3293805" y="999878"/>
            <a:chExt cx="4621163" cy="3710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958" y="999878"/>
              <a:ext cx="4547010" cy="371036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3293805" y="1063446"/>
              <a:ext cx="4621163" cy="2476167"/>
            </a:xfrm>
            <a:prstGeom prst="donut">
              <a:avLst>
                <a:gd name="adj" fmla="val 3217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61650" y="472318"/>
            <a:ext cx="613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design our teaching to focus on these skills?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5437" y="4882198"/>
            <a:ext cx="6921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Aren’t the creative and analytical skills what we really want?</a:t>
            </a:r>
          </a:p>
        </p:txBody>
      </p:sp>
    </p:spTree>
    <p:extLst>
      <p:ext uri="{BB962C8B-B14F-4D97-AF65-F5344CB8AC3E}">
        <p14:creationId xmlns:p14="http://schemas.microsoft.com/office/powerpoint/2010/main" val="63491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 &amp; </a:t>
            </a: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436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92826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Pedagogy and Technology of Testing:</a:t>
            </a:r>
          </a:p>
          <a:p>
            <a:pPr algn="ctr"/>
            <a:r>
              <a:rPr lang="en-US" sz="2400" dirty="0"/>
              <a:t>What Could Possibly Go Wrong?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BYOD F2F HE MC</a:t>
            </a:r>
          </a:p>
          <a:p>
            <a:pPr algn="ctr"/>
            <a:r>
              <a:rPr lang="en-US" sz="1400" dirty="0"/>
              <a:t>(bring your own device, face to face, high enrollment, multiple choice exams)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Ray </a:t>
            </a:r>
            <a:r>
              <a:rPr lang="en-US" sz="2400" dirty="0" err="1"/>
              <a:t>Chaira</a:t>
            </a:r>
            <a:r>
              <a:rPr lang="en-US" sz="2400" dirty="0"/>
              <a:t> &amp; Larry MacPhee</a:t>
            </a:r>
          </a:p>
          <a:p>
            <a:pPr algn="ctr"/>
            <a:r>
              <a:rPr lang="en-US" sz="2400" dirty="0"/>
              <a:t>e-Learning Center</a:t>
            </a:r>
          </a:p>
        </p:txBody>
      </p:sp>
    </p:spTree>
    <p:extLst>
      <p:ext uri="{BB962C8B-B14F-4D97-AF65-F5344CB8AC3E}">
        <p14:creationId xmlns:p14="http://schemas.microsoft.com/office/powerpoint/2010/main" val="9517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76981"/>
            <a:ext cx="9144000" cy="3192545"/>
            <a:chOff x="0" y="1115289"/>
            <a:chExt cx="9144000" cy="31925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3215"/>
              <a:ext cx="9144000" cy="26646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12919" y="1115289"/>
              <a:ext cx="3118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 do we </a:t>
              </a:r>
              <a:r>
                <a:rPr lang="en-US"/>
                <a:t>test students?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87466" y="3831644"/>
            <a:ext cx="4769065" cy="1323439"/>
            <a:chOff x="2054522" y="3752985"/>
            <a:chExt cx="4769065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2054522" y="3752985"/>
              <a:ext cx="24195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Work Alone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No Internet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Closed Book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Closed Notes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74095" y="3752985"/>
              <a:ext cx="23494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High Stakes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Multiple Choice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Time Limit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dirty="0"/>
                <a:t>One Attempt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52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629579" y="3754857"/>
            <a:ext cx="2335161" cy="1428214"/>
          </a:xfrm>
          <a:prstGeom prst="wedgeEllipseCallou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Scantrons</a:t>
            </a:r>
            <a:r>
              <a:rPr lang="en-US" dirty="0"/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expensive!”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178710" y="2418735"/>
            <a:ext cx="914400" cy="612648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3780503" y="812592"/>
            <a:ext cx="2625213" cy="995422"/>
          </a:xfrm>
          <a:prstGeom prst="wedgeEllipseCallout">
            <a:avLst/>
          </a:prstGeom>
          <a:solidFill>
            <a:srgbClr val="FBCE2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“Wastes so much paper.”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6560580" y="1405658"/>
            <a:ext cx="2204884" cy="186100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“Making multiple test versions is tedious.”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507225" y="2831689"/>
            <a:ext cx="1809135" cy="1553497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2133600" y="2664542"/>
            <a:ext cx="1366684" cy="1170039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02783" y="1881753"/>
            <a:ext cx="2340077" cy="1428214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“Entering grades takes so long!”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055" y="226143"/>
            <a:ext cx="525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 with paper multiple choice testing?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3147556" y="2319058"/>
            <a:ext cx="2712470" cy="1861006"/>
          </a:xfrm>
          <a:prstGeom prst="wedgeEllipseCallou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“Erasure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errors, key errors</a:t>
            </a:r>
            <a:r>
              <a:rPr kumimoji="0" 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version errors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5254736" y="3834581"/>
            <a:ext cx="2611688" cy="1428214"/>
          </a:xfrm>
          <a:prstGeom prst="wedgeEllipseCallou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“Hard to keep </a:t>
            </a:r>
            <a:r>
              <a:rPr lang="en-US"/>
              <a:t>all exam copies </a:t>
            </a:r>
            <a:r>
              <a:rPr lang="en-US" dirty="0"/>
              <a:t>secure”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8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196" y="629266"/>
            <a:ext cx="692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/>
              <a:t>can improve on the </a:t>
            </a:r>
            <a:r>
              <a:rPr lang="en-US" sz="2400" dirty="0"/>
              <a:t>MC exam with technology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170" y="1582992"/>
            <a:ext cx="6184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BYOD = Bring Your Own Device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Does every student have a device?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Supplement with NAU (Cline and ELC) loaners</a:t>
            </a:r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= Wireless Internet in the classroom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it handle the load?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LMS = Learning Management System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Tests in Bb Learn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e-Learning Support</a:t>
            </a:r>
          </a:p>
        </p:txBody>
      </p:sp>
    </p:spTree>
    <p:extLst>
      <p:ext uri="{BB962C8B-B14F-4D97-AF65-F5344CB8AC3E}">
        <p14:creationId xmlns:p14="http://schemas.microsoft.com/office/powerpoint/2010/main" val="121013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12614"/>
            <a:ext cx="9144000" cy="3939722"/>
            <a:chOff x="0" y="-400110"/>
            <a:chExt cx="9144000" cy="39397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5396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87440" y="-400110"/>
              <a:ext cx="3569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Wettaw</a:t>
              </a:r>
              <a:r>
                <a:rPr lang="en-US" dirty="0"/>
                <a:t> Auditorium: 250 seats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88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03830"/>
            <a:ext cx="9144000" cy="3819010"/>
            <a:chOff x="0" y="1021179"/>
            <a:chExt cx="9144000" cy="3391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6516"/>
              <a:ext cx="9144000" cy="303631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8983" y="1021179"/>
              <a:ext cx="3306033" cy="355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Cline Auditorium: 400 seats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963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1071715" y="609601"/>
            <a:ext cx="2064774" cy="1428214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about cheating?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6479" y="609601"/>
            <a:ext cx="3456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Blackboard Learn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Login required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Exam Password	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Random Question Order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Random Answer Order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Large Question Pools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One Question at a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Prevent Backtracking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!Avoid Force Completion!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983225" y="3146322"/>
            <a:ext cx="2241755" cy="186100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if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they use Google or digital notes?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478" y="3683889"/>
            <a:ext cx="3709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 Proctors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View from behind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Show completion screen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Lockdown Browser*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ProctorU</a:t>
            </a:r>
            <a:r>
              <a:rPr lang="en-US" dirty="0"/>
              <a:t> for remote testing</a:t>
            </a:r>
          </a:p>
        </p:txBody>
      </p:sp>
    </p:spTree>
    <p:extLst>
      <p:ext uri="{BB962C8B-B14F-4D97-AF65-F5344CB8AC3E}">
        <p14:creationId xmlns:p14="http://schemas.microsoft.com/office/powerpoint/2010/main" val="209251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 bwMode="auto">
          <a:xfrm>
            <a:off x="816077" y="668593"/>
            <a:ext cx="2487562" cy="1428214"/>
          </a:xfrm>
          <a:prstGeom prst="wedgeEllipseCallou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“What </a:t>
            </a:r>
            <a:r>
              <a:rPr lang="en-US"/>
              <a:t>about technology </a:t>
            </a:r>
            <a:r>
              <a:rPr lang="en-US" dirty="0"/>
              <a:t>problems?”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9883" y="668593"/>
            <a:ext cx="37067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problems?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Old machines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Broken machines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Slow processors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Limited RAM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Viruses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Unstoppable Updates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Short Battery Life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Stubborn Background Apps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Wireless Connectivity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New ways to cheat?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900" y="4861949"/>
            <a:ext cx="804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large, dedicated testing lab could fix all of these issues and more.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900" y="4461839"/>
            <a:ext cx="699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ELC staff on site for tech support, with loaner laptops</a:t>
            </a:r>
          </a:p>
        </p:txBody>
      </p:sp>
    </p:spTree>
    <p:extLst>
      <p:ext uri="{BB962C8B-B14F-4D97-AF65-F5344CB8AC3E}">
        <p14:creationId xmlns:p14="http://schemas.microsoft.com/office/powerpoint/2010/main" val="1526077664"/>
      </p:ext>
    </p:extLst>
  </p:cSld>
  <p:clrMapOvr>
    <a:masterClrMapping/>
  </p:clrMapOvr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5481</TotalTime>
  <Words>381</Words>
  <Application>Microsoft Macintosh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Hebrew Scholar</vt:lpstr>
      <vt:lpstr>Calibri</vt:lpstr>
      <vt:lpstr>Rial</vt:lpstr>
      <vt:lpstr>Times</vt:lpstr>
      <vt:lpstr>Dark-Blue-Vertical-PPT-Template</vt:lpstr>
      <vt:lpstr>1_Dark-Blue-Vertical-PPT-Template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DISCUSSION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 leader orientation!</dc:title>
  <dc:creator>Cassandra Anderson</dc:creator>
  <cp:lastModifiedBy>Microsoft Office User</cp:lastModifiedBy>
  <cp:revision>382</cp:revision>
  <cp:lastPrinted>2016-09-19T18:18:34Z</cp:lastPrinted>
  <dcterms:created xsi:type="dcterms:W3CDTF">2014-02-19T16:49:03Z</dcterms:created>
  <dcterms:modified xsi:type="dcterms:W3CDTF">2019-02-18T18:44:42Z</dcterms:modified>
</cp:coreProperties>
</file>